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06" r:id="rId1"/>
  </p:sldMasterIdLst>
  <p:notesMasterIdLst>
    <p:notesMasterId r:id="rId105"/>
  </p:notesMasterIdLst>
  <p:sldIdLst>
    <p:sldId id="32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333" r:id="rId13"/>
    <p:sldId id="267" r:id="rId14"/>
    <p:sldId id="269" r:id="rId15"/>
    <p:sldId id="270" r:id="rId16"/>
    <p:sldId id="271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334" r:id="rId30"/>
    <p:sldId id="285" r:id="rId31"/>
    <p:sldId id="286" r:id="rId32"/>
    <p:sldId id="335" r:id="rId33"/>
    <p:sldId id="288" r:id="rId34"/>
    <p:sldId id="289" r:id="rId35"/>
    <p:sldId id="290" r:id="rId36"/>
    <p:sldId id="336" r:id="rId37"/>
    <p:sldId id="337" r:id="rId38"/>
    <p:sldId id="338" r:id="rId39"/>
    <p:sldId id="339" r:id="rId40"/>
    <p:sldId id="340" r:id="rId41"/>
    <p:sldId id="341" r:id="rId42"/>
    <p:sldId id="342" r:id="rId43"/>
    <p:sldId id="343" r:id="rId44"/>
    <p:sldId id="344" r:id="rId45"/>
    <p:sldId id="345" r:id="rId46"/>
    <p:sldId id="346" r:id="rId47"/>
    <p:sldId id="347" r:id="rId48"/>
    <p:sldId id="348" r:id="rId49"/>
    <p:sldId id="349" r:id="rId50"/>
    <p:sldId id="350" r:id="rId51"/>
    <p:sldId id="351" r:id="rId52"/>
    <p:sldId id="352" r:id="rId53"/>
    <p:sldId id="353" r:id="rId54"/>
    <p:sldId id="354" r:id="rId55"/>
    <p:sldId id="355" r:id="rId56"/>
    <p:sldId id="356" r:id="rId57"/>
    <p:sldId id="357" r:id="rId58"/>
    <p:sldId id="358" r:id="rId59"/>
    <p:sldId id="359" r:id="rId60"/>
    <p:sldId id="360" r:id="rId61"/>
    <p:sldId id="361" r:id="rId62"/>
    <p:sldId id="362" r:id="rId63"/>
    <p:sldId id="363" r:id="rId64"/>
    <p:sldId id="364" r:id="rId65"/>
    <p:sldId id="365" r:id="rId66"/>
    <p:sldId id="366" r:id="rId67"/>
    <p:sldId id="367" r:id="rId68"/>
    <p:sldId id="368" r:id="rId69"/>
    <p:sldId id="369" r:id="rId70"/>
    <p:sldId id="370" r:id="rId71"/>
    <p:sldId id="371" r:id="rId72"/>
    <p:sldId id="372" r:id="rId73"/>
    <p:sldId id="373" r:id="rId74"/>
    <p:sldId id="374" r:id="rId75"/>
    <p:sldId id="375" r:id="rId76"/>
    <p:sldId id="376" r:id="rId77"/>
    <p:sldId id="377" r:id="rId78"/>
    <p:sldId id="378" r:id="rId79"/>
    <p:sldId id="379" r:id="rId80"/>
    <p:sldId id="380" r:id="rId81"/>
    <p:sldId id="381" r:id="rId82"/>
    <p:sldId id="382" r:id="rId83"/>
    <p:sldId id="383" r:id="rId84"/>
    <p:sldId id="384" r:id="rId85"/>
    <p:sldId id="385" r:id="rId86"/>
    <p:sldId id="386" r:id="rId87"/>
    <p:sldId id="387" r:id="rId88"/>
    <p:sldId id="388" r:id="rId89"/>
    <p:sldId id="389" r:id="rId90"/>
    <p:sldId id="390" r:id="rId91"/>
    <p:sldId id="391" r:id="rId92"/>
    <p:sldId id="392" r:id="rId93"/>
    <p:sldId id="393" r:id="rId94"/>
    <p:sldId id="394" r:id="rId95"/>
    <p:sldId id="395" r:id="rId96"/>
    <p:sldId id="396" r:id="rId97"/>
    <p:sldId id="397" r:id="rId98"/>
    <p:sldId id="398" r:id="rId99"/>
    <p:sldId id="399" r:id="rId100"/>
    <p:sldId id="400" r:id="rId101"/>
    <p:sldId id="401" r:id="rId102"/>
    <p:sldId id="402" r:id="rId103"/>
    <p:sldId id="403" r:id="rId10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>
        <p:scale>
          <a:sx n="115" d="100"/>
          <a:sy n="115" d="100"/>
        </p:scale>
        <p:origin x="-162" y="-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07" Type="http://schemas.openxmlformats.org/officeDocument/2006/relationships/viewProps" Target="viewProps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theme" Target="theme/theme1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tableStyles" Target="tableStyles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DC8E7D-FEB2-4C3C-A786-BDC40DA4DF12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D819C1-B9AD-4584-81F5-A14295AA4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895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AF88CA6-DAC1-42DD-8C4E-FBA97E221D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2771FEA4-63AB-496F-BD1C-3DD04A2AE1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1CB127D-C212-4F84-8D10-1141C4846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03AE9A2-6FB4-4BEB-A5F9-BCBAA04C1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3072339-1DB9-41EB-B832-794E01601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659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7729456-0CF7-4BE9-B130-94915D432F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D7E06FD2-2682-45C1-B3D4-099F93576E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7CAF8EE-DD34-4590-A25F-25EA0FCCC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493D709-4184-41D2-A069-547028A3D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38FFA82-6E9C-4067-A10B-266F83F07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677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8F98C202-4514-40D0-9E1F-177082BFD3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ABFC03A4-B774-4069-969B-ECF7F974FD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4DE6CF9-2A00-4E82-877D-D7E3FD08D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0B3953C-4F99-4E50-B59B-085AA465E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0E23AF2-E3E7-4A2A-8C69-FF8EB2AA6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761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9B66B5C-1148-483F-B940-F6AF50296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0E3D247-E091-477B-9DFC-ADB3947158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A8EAD59-F784-4958-95EA-ACBB56B76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CBF8178-9147-43FC-8475-255FA99EB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E31CC70-BD02-4729-9709-90A3A3587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035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79A9CA0-B912-4F94-9AFA-B148D6396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DC0AB4A6-2548-41B6-A167-BA4A0A5047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CE55F21-77D4-452E-8809-0821367C0F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4EEAE5A-C333-4E27-97B1-17518557F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3687DEB-1120-44EE-9088-6066A96C4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871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3CF7047-F8A2-49A5-BBBB-1BCC19EFC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5CD8BE-53D4-4509-8524-D0D4733EE9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85F1F8D6-0723-46C9-9581-93DBC77A6D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5DF878B2-B43A-418E-B175-297CC2695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2/13/2025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A3BBACB8-37C6-4F14-B6B8-F0EB22A2C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EDBF357E-A6E6-4D33-9CE3-990F44472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139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72540BB-07A5-4072-B78E-4BAC94D9A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321223F7-7510-4C75-86CD-E8FEA00288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68483E43-505E-4BF7-B964-629C3C1B5B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55627D5C-7F8F-42DC-BB38-669F0A4D2C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79FF59DC-5C4D-4A2C-8977-938EECC853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42BC8C09-07DC-4A1A-9302-C27945E28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2/13/2025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6BC1755C-0A08-416E-ABAA-BAA84FAA0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B1996AA4-814E-4D7D-976A-43CB5958D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835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421C8B5-3BA5-4543-9827-58D70A79F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A40374F9-4E05-4781-AF70-177BC8F7E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2/13/2025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E9CD831A-A3C4-4A44-BB97-26DA62053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BF6301F7-9C2A-406B-AD5E-CEA0DB12A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096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2D601D7D-1D73-4DCE-B12E-FFC57D284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2/13/2025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6A854BB2-F1F5-4E24-99AA-5513D8316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ADAC1A7-E215-4B47-9C8F-6525C3DAD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921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6B10A7C-93E0-48FE-896D-C93643A27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636EE90-4FC3-42B9-AAFF-23F28E94C2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9D5327EA-7F0F-47BC-80A9-1D9A97CBF9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DB3DFAC6-A212-4FF3-9C20-8DED366CA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2/13/2025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AFD2CF30-5A48-40FD-8FFD-389234EDD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99BBC91B-8DE0-4496-A303-D6B5AB394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8387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74740FF-697E-49E2-9C92-A213D2ABF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9A79FF6B-3DE1-4F1C-9071-31DF97756F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7A4F17E7-FAE6-4275-B7BF-414A0BF366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BEBD256E-859C-4600-842D-DD7281CCA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2/13/2025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D386C7CE-2019-498C-B5BE-3D10A845F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868EF2A6-07CB-43AB-81AD-1E32E6315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419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F05762BF-9AF8-49F9-8550-C1A4A89DC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B1AF8A92-2676-400C-BADD-BA581DC954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782A599-E35D-46B4-ABB3-093E7C81A0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2/13/2025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EF4F465-2503-4351-9C3F-437910753F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EC92A14-DF68-4D8B-9100-76C257BAFF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407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A284321-F479-437E-B9C1-136C5F4311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220" y="1670858"/>
            <a:ext cx="10515600" cy="2812485"/>
          </a:xfrm>
          <a:ln w="28575"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sr-Latn-RS" sz="4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4800">
                <a:latin typeface="Times New Roman" panose="02020603050405020304" pitchFamily="18" charset="0"/>
                <a:cs typeface="Times New Roman" panose="02020603050405020304" pitchFamily="18" charset="0"/>
              </a:rPr>
              <a:t>Acute inflammation of the middle ear and complications</a:t>
            </a:r>
            <a:r>
              <a:rPr lang="sr-Latn-RS" sz="4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r-Latn-RS" sz="48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Latn-RS" sz="4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sz="4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Chronic non-suppurative inflammation of the middle ear</a:t>
            </a:r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941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Related image"/>
          <p:cNvPicPr>
            <a:picLocks noChangeAspect="1" noChangeArrowheads="1"/>
          </p:cNvPicPr>
          <p:nvPr/>
        </p:nvPicPr>
        <p:blipFill rotWithShape="1">
          <a:blip r:embed="rId2" cstate="print"/>
          <a:srcRect l="11873" r="11734"/>
          <a:stretch/>
        </p:blipFill>
        <p:spPr bwMode="auto">
          <a:xfrm>
            <a:off x="926238" y="342810"/>
            <a:ext cx="2989146" cy="2814544"/>
          </a:xfrm>
          <a:prstGeom prst="rect">
            <a:avLst/>
          </a:prstGeom>
          <a:noFill/>
        </p:spPr>
      </p:pic>
      <p:pic>
        <p:nvPicPr>
          <p:cNvPr id="16390" name="Picture 6" descr="Related image"/>
          <p:cNvPicPr>
            <a:picLocks noChangeAspect="1" noChangeArrowheads="1"/>
          </p:cNvPicPr>
          <p:nvPr/>
        </p:nvPicPr>
        <p:blipFill rotWithShape="1">
          <a:blip r:embed="rId3" cstate="print"/>
          <a:srcRect l="14362" r="14491"/>
          <a:stretch/>
        </p:blipFill>
        <p:spPr bwMode="auto">
          <a:xfrm>
            <a:off x="926238" y="3320897"/>
            <a:ext cx="3213998" cy="2814544"/>
          </a:xfrm>
          <a:prstGeom prst="rect">
            <a:avLst/>
          </a:prstGeom>
          <a:noFill/>
        </p:spPr>
      </p:pic>
      <p:pic>
        <p:nvPicPr>
          <p:cNvPr id="16392" name="Picture 8" descr="Related image"/>
          <p:cNvPicPr>
            <a:picLocks noChangeAspect="1" noChangeArrowheads="1"/>
          </p:cNvPicPr>
          <p:nvPr/>
        </p:nvPicPr>
        <p:blipFill rotWithShape="1">
          <a:blip r:embed="rId4" cstate="print"/>
          <a:srcRect l="6182" t="2143" r="3602" b="5631"/>
          <a:stretch/>
        </p:blipFill>
        <p:spPr bwMode="auto">
          <a:xfrm>
            <a:off x="4445493" y="342810"/>
            <a:ext cx="2989147" cy="2814544"/>
          </a:xfrm>
          <a:prstGeom prst="rect">
            <a:avLst/>
          </a:prstGeom>
          <a:noFill/>
        </p:spPr>
      </p:pic>
      <p:pic>
        <p:nvPicPr>
          <p:cNvPr id="8194" name="Picture 2" descr="Резултат слика за ацуте отитис медиа">
            <a:extLst>
              <a:ext uri="{FF2B5EF4-FFF2-40B4-BE49-F238E27FC236}">
                <a16:creationId xmlns="" xmlns:a16="http://schemas.microsoft.com/office/drawing/2014/main" id="{731DBA29-D8FB-4B5E-B660-4F1C9C92AE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1073" y="3361656"/>
            <a:ext cx="3009853" cy="2814544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Резултат слика за ацуте отитис медиа">
            <a:extLst>
              <a:ext uri="{FF2B5EF4-FFF2-40B4-BE49-F238E27FC236}">
                <a16:creationId xmlns="" xmlns:a16="http://schemas.microsoft.com/office/drawing/2014/main" id="{66C36787-3E1D-48B4-92B1-86440F9EC9B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8" t="1402" r="2690" b="3593"/>
          <a:stretch/>
        </p:blipFill>
        <p:spPr bwMode="auto">
          <a:xfrm>
            <a:off x="7900574" y="3361655"/>
            <a:ext cx="2918087" cy="2773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Резултат слика за ацуте отитис медиа">
            <a:extLst>
              <a:ext uri="{FF2B5EF4-FFF2-40B4-BE49-F238E27FC236}">
                <a16:creationId xmlns="" xmlns:a16="http://schemas.microsoft.com/office/drawing/2014/main" id="{46FD271A-16EA-4FD4-85C7-B263E6FBCC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9" r="8253"/>
          <a:stretch/>
        </p:blipFill>
        <p:spPr bwMode="auto">
          <a:xfrm>
            <a:off x="7900573" y="342810"/>
            <a:ext cx="2872475" cy="2814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Timpanometry</a:t>
            </a:r>
            <a:endParaRPr lang="sr-Cyrl-C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  <a:defRPr/>
            </a:pP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tympanogram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is usually of the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As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type with normal pressure or a shift of the low peak to negative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values.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Differential diagnosis -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Otosclerosis</a:t>
            </a: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Temporal bone CT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: reduced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pneumatization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and bone sclerosis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Audiological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testing</a:t>
            </a:r>
          </a:p>
        </p:txBody>
      </p:sp>
    </p:spTree>
    <p:extLst>
      <p:ext uri="{BB962C8B-B14F-4D97-AF65-F5344CB8AC3E}">
        <p14:creationId xmlns:p14="http://schemas.microsoft.com/office/powerpoint/2010/main" val="229822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457201"/>
            <a:ext cx="10972800" cy="5550091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sr-Cyrl-CS" b="1" dirty="0" smtClean="0"/>
              <a:t>                      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Therapy</a:t>
            </a:r>
            <a:endParaRPr lang="sr-Cyrl-CS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sr-Cyrl-CS" sz="4800" b="1" dirty="0" smtClean="0"/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It depends on the functional state of the ear - surgical therapy and/or artificial hearing amplification.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4000" dirty="0" smtClean="0"/>
          </a:p>
        </p:txBody>
      </p:sp>
    </p:spTree>
    <p:extLst>
      <p:ext uri="{BB962C8B-B14F-4D97-AF65-F5344CB8AC3E}">
        <p14:creationId xmlns:p14="http://schemas.microsoft.com/office/powerpoint/2010/main" val="437871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4" descr="timpanoskleroy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7600" y="1"/>
            <a:ext cx="9347200" cy="679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6194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4" descr="tympanosclerosis_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550864"/>
            <a:ext cx="9956800" cy="562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2484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666966"/>
            <a:ext cx="10515600" cy="851116"/>
          </a:xfrm>
        </p:spPr>
        <p:txBody>
          <a:bodyPr>
            <a:normAutofit/>
          </a:bodyPr>
          <a:lstStyle/>
          <a:p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AOM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newborns and infants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878891"/>
            <a:ext cx="9646328" cy="4131291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acute inflammatory process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middle ear in newborns and infants is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called </a:t>
            </a:r>
            <a:r>
              <a:rPr lang="x-none" b="1" smtClean="0">
                <a:latin typeface="Times New Roman" pitchFamily="18" charset="0"/>
                <a:cs typeface="Times New Roman" pitchFamily="18" charset="0"/>
              </a:rPr>
              <a:t>otoantritis</a:t>
            </a: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x-none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It stands out as a special form of the disease due to the anatomical and physiological characteristics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age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It manifests itself in two forms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20000"/>
              </a:lnSpc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ordinary form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20000"/>
              </a:lnSpc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general form</a:t>
            </a:r>
            <a:endParaRPr lang="x-none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6E6BC7B-04BD-4C4F-925B-D62437F4E3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20102"/>
            <a:ext cx="10515600" cy="5063447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Anatomical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characteristics of middle ear in infants and newborns</a:t>
            </a:r>
            <a:endParaRPr lang="en-US" b="1" i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A shorter, wider and more horizontally positioned Eustachian tube.</a:t>
            </a:r>
          </a:p>
          <a:p>
            <a:pPr>
              <a:lnSpc>
                <a:spcPct val="12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epitympanum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is separated from the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mesotympanum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by the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aticoantral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membrane, which allows infection to remain in the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epitympanum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This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“trapping”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the infection in the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epitympanum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prevents natural drainage, which prolongs the course of the disease and allows complications to occur.</a:t>
            </a:r>
          </a:p>
          <a:p>
            <a:pPr>
              <a:lnSpc>
                <a:spcPct val="12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In children of this age, the pneumatic system of the temporal bone is filled with embryonic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myxomatous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tissue, which is an excellent substrate for infection.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860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693090"/>
            <a:ext cx="10515600" cy="5471820"/>
          </a:xfrm>
        </p:spPr>
        <p:txBody>
          <a:bodyPr>
            <a:normAutofit fontScale="92500" lnSpcReduction="10000"/>
          </a:bodyPr>
          <a:lstStyle/>
          <a:p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Physiological characteristics in children</a:t>
            </a:r>
          </a:p>
          <a:p>
            <a:pPr>
              <a:lnSpc>
                <a:spcPct val="11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An underdeveloped immune system.</a:t>
            </a:r>
          </a:p>
          <a:p>
            <a:pPr>
              <a:lnSpc>
                <a:spcPct val="11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Reduced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resistance to infection.</a:t>
            </a:r>
          </a:p>
          <a:p>
            <a:pPr>
              <a:lnSpc>
                <a:spcPct val="11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Incomplete myelination of nerve fibers, as a result of which they are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hyperreactive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to infection.</a:t>
            </a:r>
          </a:p>
          <a:p>
            <a:pPr>
              <a:lnSpc>
                <a:spcPct val="11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vegetative nervous system is unbalanced, with a predominance of the parasympathetic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nerves (n.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vagus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lnSpc>
                <a:spcPct val="11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Lymphatic diathesis, with highly developed lymphatic tissue of the pharynx (adenoid vegetation), which makes ventilation of the middle ear difficult.</a:t>
            </a:r>
          </a:p>
          <a:p>
            <a:pPr>
              <a:lnSpc>
                <a:spcPct val="11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thermoregulatory center is underdeveloped, so extremely high temperatures occur with febrile convulsions (nephrotoxic syndrome).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151491"/>
            <a:ext cx="10515600" cy="842238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Ordinary form of 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otoantritis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50415" y="1118586"/>
            <a:ext cx="10919534" cy="5166804"/>
          </a:xfrm>
        </p:spPr>
        <p:txBody>
          <a:bodyPr>
            <a:no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Localized catarrhal inflammation of the middle ear mucosa</a:t>
            </a:r>
          </a:p>
          <a:p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Clinical presentation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child is upset, cries, has a sleep disorder, but eats normally. General symptoms are not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present.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nasal blockage is usual,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and the temperature does not have to be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elevated</a:t>
            </a:r>
            <a:endParaRPr lang="x-none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Diagnosis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otoscopy shows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normal appearance of the tympanic membrane, 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reflex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may be shortened, the nose may be blocked with serous or purulent secretions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x-none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Laboratory findings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reference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values, leukopenia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in viral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infections, leukocytosis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with neutrophilia in bacterial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infections.</a:t>
            </a:r>
            <a:endParaRPr lang="x-none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Therapy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Nasal irrigation</a:t>
            </a:r>
            <a:r>
              <a:rPr lang="x-none" sz="240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decongestant drops in the nose for 3-5 days,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hydratation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systemic antibiotics are included in case of elevated body temperature above 38℃ that lasts for several days or leukocytosis with neutrophilia is detected in the peripheral blood</a:t>
            </a:r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General form of 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otoantritis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76056" y="1532662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Purulent inflammation of the mucous membrane of the middle ear of newborns and infants with predominance of general symptoms and signs.</a:t>
            </a:r>
          </a:p>
          <a:p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Clinical presentation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general condition worsens,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signs of the general infectious syndrome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are present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(high body temperature, diarrhea, vomiting), neurotoxic syndrome and febrile convulsions.</a:t>
            </a:r>
          </a:p>
          <a:p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Diagnosis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Signs of general inflammation are present,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but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otoscopic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finding is not specific (usually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pale, grayish tympanic membrane, shortened light reflex),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retroauricular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or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supraauricular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swelling may appear, which facilitates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diagnosis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Leukocytosis, neutrophilia, elevated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CRP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Therapy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paracentesis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 incision of the tympanic membrane in the posterior lower quadrant under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local or general anesthesia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Paracentesis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excludes or confirms the presence of secretions in the tympanic cavity.</a:t>
            </a:r>
          </a:p>
          <a:p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negative paracentesis does NOT exclude the diagnosis of </a:t>
            </a:r>
            <a:r>
              <a:rPr lang="en-US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otoanthritis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since the process is localized in the </a:t>
            </a:r>
            <a:r>
              <a:rPr lang="en-US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epitympanum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those cases,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antrotomy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indicated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number of these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surgical procedures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has been significantly reduced by the introduction of CT of the temporal bone in the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otoanthritis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diagnostic protocol.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Treatment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95004" y="1415485"/>
            <a:ext cx="6096000" cy="2544286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28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Amoxicillin</a:t>
            </a:r>
            <a:endParaRPr lang="x-none" sz="280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Amoxicillin / Clavulanic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acid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Cephalosporin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Clindamycin</a:t>
            </a: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062145"/>
            <a:ext cx="10515600" cy="1909654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Systemic administration of antibiotics, rehydration, decongestant drops in the nose, symptomatic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therapy.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parameters for monitoring the child's condition are: CRP and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WBC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with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WBC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formula.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If they are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elevated beside therapy,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antrotomy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is indicated</a:t>
            </a:r>
          </a:p>
        </p:txBody>
      </p:sp>
      <p:pic>
        <p:nvPicPr>
          <p:cNvPr id="24578" name="Picture 2" descr="Related image"/>
          <p:cNvPicPr>
            <a:picLocks noChangeAspect="1" noChangeArrowheads="1"/>
          </p:cNvPicPr>
          <p:nvPr/>
        </p:nvPicPr>
        <p:blipFill rotWithShape="1">
          <a:blip r:embed="rId2" cstate="print"/>
          <a:srcRect b="4607"/>
          <a:stretch/>
        </p:blipFill>
        <p:spPr bwMode="auto">
          <a:xfrm>
            <a:off x="1819923" y="3131597"/>
            <a:ext cx="2938508" cy="3304714"/>
          </a:xfrm>
          <a:prstGeom prst="rect">
            <a:avLst/>
          </a:prstGeom>
          <a:noFill/>
        </p:spPr>
      </p:pic>
      <p:pic>
        <p:nvPicPr>
          <p:cNvPr id="6" name="Picture 5" descr="Image result for mastoiditis in childr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39522" y="3131597"/>
            <a:ext cx="3454893" cy="3304714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95652" y="436146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AOM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preschool and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schoolchildren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and adults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923280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It occurs most often in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preschool children,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less often in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adults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It is associated with a viral or bacterial infection of the upper respiratory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tract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Local symptomatology is pronounced.</a:t>
            </a:r>
          </a:p>
          <a:p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Diagnosis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medical history (data on previous respiratory infection), otalgia,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deafness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Otoscopy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findings depend on the phase of the disease.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Acute inflammation of the middle ear and complications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337353"/>
            <a:ext cx="10515600" cy="4351338"/>
          </a:xfrm>
        </p:spPr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Therapy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catarrhal phase</a:t>
            </a:r>
            <a:r>
              <a:rPr lang="x-none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– nasal decongestant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drops,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nose irrigation,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regular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check-ups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purulent phase</a:t>
            </a:r>
            <a:r>
              <a:rPr lang="x-none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antibiotic therapy according to the protocol, long enough and up to 14 days, analgesics, antipyretics,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decongestants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cases of secretion from the ear, daily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ear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microaspiration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local application of antibiotics according to the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antibiogram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is required.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408374"/>
            <a:ext cx="10515600" cy="3296791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If hearing loss persists after 14 days, audiometry and tympanometry are indicated, which register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presence of 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secretion in the tympanic cavity.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If the secretion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persistent,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repeat the antibiotic therapy according to the protocol.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If the local status,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tympanometric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and laboratory parameters do not improve, paracentesis is indicated.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57819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 err="1">
                <a:latin typeface="Times New Roman" pitchFamily="18" charset="0"/>
                <a:cs typeface="Times New Roman" pitchFamily="18" charset="0"/>
              </a:rPr>
              <a:t>AOM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in infectious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diseases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2179529"/>
            <a:ext cx="10622872" cy="3358934"/>
          </a:xfrm>
        </p:spPr>
        <p:txBody>
          <a:bodyPr>
            <a:normAutofit lnSpcReduction="10000"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 the course of some viral and bacterial infectious diseases,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AOM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occurs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as a concomitant disease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influenza, scarlet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fever and diphtheria).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infection can be transmitted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hematogenously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or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through Eustachian tube.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AOM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develops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as a classic inflammation or as a particularly severe infection with bone destruction.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These forms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AOM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are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rarely seen today.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665825"/>
            <a:ext cx="10515600" cy="861134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Mucoid otitis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648072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Subacute non-specific inflammatory process of the mucous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lining,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but also of the bones of the middle ear.</a:t>
            </a:r>
          </a:p>
          <a:p>
            <a:r>
              <a:rPr lang="x-none" smtClean="0">
                <a:latin typeface="Times New Roman" pitchFamily="18" charset="0"/>
                <a:cs typeface="Times New Roman" pitchFamily="18" charset="0"/>
              </a:rPr>
              <a:t>Pneumococcus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type III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A serious illness, often with complications, occurs in the elderly.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It originates in the usual way, but has an insidious and obscure course.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Granulations occur in the pneumatic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system of middle ear,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which allows the infection to spread to the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endocranium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intratemporal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structures and the facial nerve.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58788" y="1078267"/>
            <a:ext cx="9854213" cy="470146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Clinical presentation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deafness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tinnitus, fever.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If it is not recognized in time, complications arise after a few weeks.</a:t>
            </a:r>
          </a:p>
          <a:p>
            <a:pPr>
              <a:lnSpc>
                <a:spcPct val="100000"/>
              </a:lnSpc>
            </a:pP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Otoscopy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intact but thickened tympanic membrane, greyish or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livid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Audiometry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mixed or conductive hearing loss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Temporal bone CT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bone destruction.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Therapy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surgical, antibiotics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276348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Recurrent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AOM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710215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Repeated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AOM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if it is diagnosed three times during 6 months or five times in a year.</a:t>
            </a:r>
          </a:p>
          <a:p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Etiology and pathogenesis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untreated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AOM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either due to inadequate antibiotics, insufficient duration of therapy or predisposing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factors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Clinical presentation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repeated infections accompanied by pain, milder or more serious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general symptoms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Can be asymptomatic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because of which it can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 undiagnosed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success of the treatment depends on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timing of diagnosis.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697529"/>
            <a:ext cx="10515600" cy="5462942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Diagnosis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otoscopy and tympanometry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Therapy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there are no precise instructions. The treatment strategy consists of prevention of infection (polyvalent pneumococcal vaccine and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Haemophilus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influenzae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vaccine), repeated antibiotic treatment, paracentesis with insertion of aeration tubes, adenoidectomy and tonsillectomy, and treatment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underlying conditions.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Risk factors are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anatomical anomalies (cleft palate,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micrognathia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), breastfeeding for less than six months, children younger than two years,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immunodeficiency,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HIV infection.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452763"/>
            <a:ext cx="10285520" cy="43513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External factors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climatic factors, winter period</a:t>
            </a:r>
          </a:p>
          <a:p>
            <a:pPr>
              <a:lnSpc>
                <a:spcPct val="10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Epidemiological factors: passive smoking</a:t>
            </a:r>
          </a:p>
          <a:p>
            <a:pPr>
              <a:lnSpc>
                <a:spcPct val="10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Complications of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AOM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 extracranial complications occur most often, such as: acute mastoiditis in 72%, facial nerve paralysis in 21%,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petrositis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in 4% and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labyrinthitis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in 3% of the cases.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Acute mastoiditis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Inflammation of the mucosa and bone of the mastoid process, usually in the third week from the onset of the disease.</a:t>
            </a:r>
          </a:p>
          <a:p>
            <a:pPr>
              <a:lnSpc>
                <a:spcPct val="100000"/>
              </a:lnSpc>
            </a:pPr>
            <a:r>
              <a:rPr lang="x-none" smtClean="0">
                <a:latin typeface="Times New Roman" pitchFamily="18" charset="0"/>
                <a:cs typeface="Times New Roman" pitchFamily="18" charset="0"/>
              </a:rPr>
              <a:t>Hemofilus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influenzae, Streptococcus pneumoni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ае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Predisposing factors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Immunodeficiency,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strong virulence of the causative agent, inadequate use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antibiotics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Two clinical forms: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latent and manifest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D265FA0-D7EB-4867-B3F2-0EBDB2D2B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Latent mastoiditis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87699EE-410C-4874-935F-9B0E09F52C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occurs due to inadequate treatment of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AOM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third week from the onset of the disease.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Clinical presentation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ear pain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pain behind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ear, pain in the mastoid region, deafness, suppuration from the ear is also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possible,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weakness, malaise,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low-grade temperature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Laboratory finding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leukocytosis with neutrophilia and significantly elevated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CRP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Otoscopy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pale tympanic membrane,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reduced visibility of anatomical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details, no light reflex, the presence of secretions in the external auditory canal is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possible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8577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2861" y="1983337"/>
            <a:ext cx="10515600" cy="2329125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system of air spaces in the temporal bone is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covered with a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single-layered cylindrical epithelium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Mastoid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process, tympanic cavity and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Eustachian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tube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entire air system is connected via a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Eustachian tube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is open to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environment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which has physiological significance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Manifest mastoiditis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593033"/>
            <a:ext cx="10515600" cy="4639091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In the third week, as a complication of inadequately treated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AOM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process is localized in the mastoid with the spread of the infection to the surrounding structures.</a:t>
            </a:r>
          </a:p>
          <a:p>
            <a:pPr>
              <a:lnSpc>
                <a:spcPct val="11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If the process spreads into the soft tissues of the mastoid process, a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subperiosteal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abscess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is formed, if it spreads below the sternocleidomastoid muscle, a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Bezold's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abscess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is formed, and if it spreads along the styloid muscle, a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Moore's abscess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is formed.</a:t>
            </a:r>
          </a:p>
          <a:p>
            <a:pPr>
              <a:lnSpc>
                <a:spcPct val="110000"/>
              </a:lnSpc>
            </a:pP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Diagnosis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anamnesis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buNone/>
            </a:pP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707038"/>
            <a:ext cx="10515600" cy="557835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Clinical examination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swelling behind the ear with or without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purulent secretion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otoscopy shows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presence of secretions in the external auditory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canal,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with a perforated tympanic membrane in 20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% of the cases,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due to osteitis the posterior-upper wall may be lowered, the tympanic membrane is unchanged in 4% of patients, and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thickened,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pale tympanic membrane without perforation occurs in 60%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patients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Leukocytosis with neutrophilia and significantly elevated CRP, increased erythrocyte sedimentation.</a:t>
            </a:r>
          </a:p>
          <a:p>
            <a:pPr>
              <a:lnSpc>
                <a:spcPct val="10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Temporal bone CT.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EEA084F-4F85-49BF-B7FB-F0BCA52AC8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4732" y="745724"/>
            <a:ext cx="10515600" cy="498925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Differential diagnosis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AOE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insect bites, allergic reactions, the presence of tumors, inflammation of the salivary glands, etc.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IMPORTANT - the most important principle in diagnosing complications of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AOM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that you should think about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them,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especially in younger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children</a:t>
            </a:r>
            <a:r>
              <a:rPr lang="sr-Cyrl-R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Complications are indicated by: duration of infection longer than two weeks, reappearance of suppuration from the ear, deterioration of the general condition, appearance of swelling in the region of the ear and/or mastoid,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headache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dizziness,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vomiting.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036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2560" y="943252"/>
            <a:ext cx="10821880" cy="4756211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Latent form therapy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antibiotics (penicillin or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cephalosporins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with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metronidazole),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mandatory paracentesis and monitoring of the clinical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signs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laboratory findings in the next 48-72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hours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If the signs and symptoms of the disease subside, antibiotics are continued for another two weeks, if the condition worsens, a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mastoidectomy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is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indicated.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0000"/>
              </a:lnSpc>
            </a:pP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Manifest form therapy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surgical, with adjuvant antibiotic therapy. The extent of surgical treatment depends on the extent of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inflammatory process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¡ÑÐ¾Ð´Ð½Ð° ÑÐ»Ð¸Ðº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2289" y="1651986"/>
            <a:ext cx="3878801" cy="3878801"/>
          </a:xfrm>
          <a:prstGeom prst="rect">
            <a:avLst/>
          </a:prstGeom>
          <a:noFill/>
        </p:spPr>
      </p:pic>
      <p:pic>
        <p:nvPicPr>
          <p:cNvPr id="1028" name="Picture 4" descr="Ð¡ÑÐ¾Ð´Ð½Ð° ÑÐ»Ð¸ÐºÐ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059" y="1651986"/>
            <a:ext cx="5136789" cy="3878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Ð ÐµÐ·ÑÐ»ÑÐ°Ñ ÑÐ»Ð¸ÐºÐ° Ð·Ð° mastoiditis c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2977" y="1113138"/>
            <a:ext cx="4896394" cy="463172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371601"/>
            <a:ext cx="10363200" cy="17367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Chronic otitis media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(COM)</a:t>
            </a:r>
          </a:p>
        </p:txBody>
      </p:sp>
    </p:spTree>
    <p:extLst>
      <p:ext uri="{BB962C8B-B14F-4D97-AF65-F5344CB8AC3E}">
        <p14:creationId xmlns:p14="http://schemas.microsoft.com/office/powerpoint/2010/main" val="134918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An ongoing or recurring infection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middle ear with or without involvement of bony structures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with or without secretions (effluvium)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defRPr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Nonsuppurative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or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suppurative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without or with perforation of the tympanic membrane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Definition</a:t>
            </a:r>
          </a:p>
        </p:txBody>
      </p:sp>
    </p:spTree>
    <p:extLst>
      <p:ext uri="{BB962C8B-B14F-4D97-AF65-F5344CB8AC3E}">
        <p14:creationId xmlns:p14="http://schemas.microsoft.com/office/powerpoint/2010/main" val="3848021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inflammation of the mucous membrane or mucous membrane and bone of the middle ear and pneumatic spaces that lasts for months and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years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causes such pathological changes that even in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the case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conservative treatment, complete restoration does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not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occur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Definition</a:t>
            </a:r>
          </a:p>
        </p:txBody>
      </p:sp>
    </p:spTree>
    <p:extLst>
      <p:ext uri="{BB962C8B-B14F-4D97-AF65-F5344CB8AC3E}">
        <p14:creationId xmlns:p14="http://schemas.microsoft.com/office/powerpoint/2010/main" val="209933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study of the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etiopathogenesis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COM has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 long history, but there are still certain dilemmas and controversies that require further clinical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research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classification of chronic inflammation of the middle ear is also the subject of dispute by numerous authors.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Definition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865667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Acute otitis media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AOM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It represents the inflammation of the Eustachian tube, tympanic cavity and mastoid process caused by viruses or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bacteria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clinical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presentation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course of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AOM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depends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on the age of the affected person,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resulting in age-related classification. 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Otitis in newborns and infants, children up to two years of age, middle-aged people and geriatric patients.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600200"/>
            <a:ext cx="10972800" cy="4876800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  <a:buNone/>
              <a:defRPr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Chronic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nonsuppurative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otitis media (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CNSOM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hr-HR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defRPr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Secretory otitis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media</a:t>
            </a:r>
          </a:p>
          <a:p>
            <a:pPr marL="609600" indent="-609600">
              <a:lnSpc>
                <a:spcPct val="90000"/>
              </a:lnSpc>
              <a:defRPr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Middle ear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atelectasis</a:t>
            </a:r>
          </a:p>
          <a:p>
            <a:pPr marL="609600" indent="-609600">
              <a:lnSpc>
                <a:spcPct val="90000"/>
              </a:lnSpc>
              <a:defRPr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Adhesive otitis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media</a:t>
            </a:r>
          </a:p>
          <a:p>
            <a:pPr marL="609600" indent="-609600">
              <a:lnSpc>
                <a:spcPct val="90000"/>
              </a:lnSpc>
              <a:defRPr/>
            </a:pP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Tympanosclerosis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endParaRPr lang="hr-HR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None/>
              <a:defRPr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Chronic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suppurative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otitis media (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CSOM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)</a:t>
            </a:r>
            <a:endParaRPr lang="hr-HR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defRPr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Chronic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tubotympanic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suppurative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otitis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media</a:t>
            </a:r>
          </a:p>
          <a:p>
            <a:pPr marL="609600" indent="-609600">
              <a:lnSpc>
                <a:spcPct val="90000"/>
              </a:lnSpc>
              <a:defRPr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Chronic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atticoantral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suppurative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otitis media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defRPr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Chronic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suppurative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otitis media with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cholesteatoma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Clinical classification of COM</a:t>
            </a:r>
          </a:p>
        </p:txBody>
      </p:sp>
    </p:spTree>
    <p:extLst>
      <p:ext uri="{BB962C8B-B14F-4D97-AF65-F5344CB8AC3E}">
        <p14:creationId xmlns:p14="http://schemas.microsoft.com/office/powerpoint/2010/main" val="275018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752600"/>
            <a:ext cx="10972800" cy="4572000"/>
          </a:xfrm>
        </p:spPr>
        <p:txBody>
          <a:bodyPr/>
          <a:lstStyle/>
          <a:p>
            <a:pPr marL="609600" indent="-609600"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Eustachian tube dysfunction</a:t>
            </a:r>
          </a:p>
          <a:p>
            <a:pPr marL="609600" indent="-609600" eaLnBrk="1" hangingPunct="1"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Infection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Disorder of local immunity and immunodeficiency</a:t>
            </a:r>
          </a:p>
          <a:p>
            <a:pPr marL="609600" indent="-609600"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Anatomical and developmental characteristics of the middle ear</a:t>
            </a:r>
          </a:p>
          <a:p>
            <a:pPr marL="609600" indent="-609600" eaLnBrk="1" hangingPunct="1">
              <a:defRPr/>
            </a:pPr>
            <a:endParaRPr lang="en-US" b="1" dirty="0" smtClean="0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Etiology</a:t>
            </a:r>
          </a:p>
        </p:txBody>
      </p:sp>
    </p:spTree>
    <p:extLst>
      <p:ext uri="{BB962C8B-B14F-4D97-AF65-F5344CB8AC3E}">
        <p14:creationId xmlns:p14="http://schemas.microsoft.com/office/powerpoint/2010/main" val="212952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371600"/>
            <a:ext cx="10972800" cy="51816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Functional reasons - collapse of the tube walls or insufficient active opening.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Especially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present during childhood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, due to the characteristics of the base of the skull and the attachment of the tensor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veli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palatini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muscle (especially in patients with cleft palate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An excessively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opened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tube leads to aspiration of secretions from the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nasopharynx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into the middle ear (reflux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otitis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hr-HR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dirty="0" smtClean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Eustachian tube dysfunction </a:t>
            </a:r>
          </a:p>
        </p:txBody>
      </p:sp>
    </p:spTree>
    <p:extLst>
      <p:ext uri="{BB962C8B-B14F-4D97-AF65-F5344CB8AC3E}">
        <p14:creationId xmlns:p14="http://schemas.microsoft.com/office/powerpoint/2010/main" val="8978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600200"/>
            <a:ext cx="11684000" cy="4876800"/>
          </a:xfrm>
        </p:spPr>
        <p:txBody>
          <a:bodyPr/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Mechanical obstruction - from the lumen or external.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Enlarged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adenoids or tumors in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epipharynx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represent external mechanisms of tube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obstruction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Inflammation and allergy in the upper respiratory tract lead to edema of the lining of the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tube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hr-HR" b="1" dirty="0" smtClean="0"/>
          </a:p>
          <a:p>
            <a:pPr eaLnBrk="1" hangingPunct="1">
              <a:defRPr/>
            </a:pPr>
            <a:endParaRPr lang="hr-HR" b="1" dirty="0" smtClean="0"/>
          </a:p>
          <a:p>
            <a:pPr eaLnBrk="1" hangingPunct="1">
              <a:defRPr/>
            </a:pPr>
            <a:endParaRPr lang="hr-HR" b="1" dirty="0" smtClean="0"/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Eustachian tube dysfunction </a:t>
            </a:r>
            <a:endParaRPr lang="en-US" sz="4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9035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Size of adenoids. </a:t>
            </a:r>
            <a:endParaRPr lang="sr-Latn-C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More significant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than size is distribution of the adenoid tissue in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nasopharynx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relationship between the size of the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adenoids and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width of the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nasopharynx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Latn-C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Adenoid growth from 3.-5. years of life leads to a reduction of the nasopharyngeal air space</a:t>
            </a:r>
            <a:r>
              <a:rPr lang="sr-Cyrl-CS" sz="2800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r-Latn-CS" sz="28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After the 5th year of life, the growth and volume of the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nasopharynx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intensifies and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increases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Eustachian tube dysfunction 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42654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Pseudomonas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aeruginosa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 Staphylococcus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aureus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Haemophulus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influenzae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 Streptococcus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pneumoniae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Aerobic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bacteria are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mainly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present,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and Pseudomonas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aeruginosa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and Staphylococcus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aureus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dominate in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polybacterial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infections.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Infection</a:t>
            </a:r>
          </a:p>
        </p:txBody>
      </p:sp>
    </p:spTree>
    <p:extLst>
      <p:ext uri="{BB962C8B-B14F-4D97-AF65-F5344CB8AC3E}">
        <p14:creationId xmlns:p14="http://schemas.microsoft.com/office/powerpoint/2010/main" val="7268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219200"/>
            <a:ext cx="10972800" cy="5562600"/>
          </a:xfrm>
        </p:spPr>
        <p:txBody>
          <a:bodyPr/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high virulence of the causative agent leads to severe, irreparable changes during acute episodes and the subsequent emergence of chronic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inflammation.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Tympanic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membrane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perforations as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 result of acute otitis in infectious diseases or trauma accompanied by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infection.</a:t>
            </a:r>
            <a:endParaRPr lang="sr-Latn-C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Irrational use of antibiotics can be a contributing factor in the development of chronic inflammation of the middle ear.</a:t>
            </a:r>
          </a:p>
          <a:p>
            <a:pPr eaLnBrk="1" hangingPunct="1">
              <a:defRPr/>
            </a:pPr>
            <a:endParaRPr lang="hr-HR" dirty="0" smtClean="0"/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"/>
            <a:ext cx="10972800" cy="808038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Infection</a:t>
            </a:r>
          </a:p>
        </p:txBody>
      </p:sp>
    </p:spTree>
    <p:extLst>
      <p:ext uri="{BB962C8B-B14F-4D97-AF65-F5344CB8AC3E}">
        <p14:creationId xmlns:p14="http://schemas.microsoft.com/office/powerpoint/2010/main" val="348625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371600"/>
            <a:ext cx="10972800" cy="5257800"/>
          </a:xfrm>
        </p:spPr>
        <p:txBody>
          <a:bodyPr/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Congenital predisposition of the mucous membrane of the middle ear, the so-called "biologically less valuable mucosa".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mucosal immune system is the first line of defense.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basis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of this immune system consists of numerous lymphocytes along the basal membrane of the epithelium.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</p:txBody>
      </p:sp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Local immunity</a:t>
            </a:r>
          </a:p>
        </p:txBody>
      </p:sp>
    </p:spTree>
    <p:extLst>
      <p:ext uri="{BB962C8B-B14F-4D97-AF65-F5344CB8AC3E}">
        <p14:creationId xmlns:p14="http://schemas.microsoft.com/office/powerpoint/2010/main" val="310427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There are three biological defense systems in the middle ear: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mucociliary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, enzymatic and immunological.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Ciliated cells, secretory cells and mucus make up the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mucociliary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transport system.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enzymatic system is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represented by numerous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proteolytic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enzymes.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b="1" dirty="0" smtClean="0"/>
              <a:t> </a:t>
            </a:r>
          </a:p>
        </p:txBody>
      </p:sp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Local immunity</a:t>
            </a:r>
          </a:p>
        </p:txBody>
      </p:sp>
    </p:spTree>
    <p:extLst>
      <p:ext uri="{BB962C8B-B14F-4D97-AF65-F5344CB8AC3E}">
        <p14:creationId xmlns:p14="http://schemas.microsoft.com/office/powerpoint/2010/main" val="16950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295400"/>
            <a:ext cx="10972800" cy="55626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Due to special anatomical conditions, the production of immunoglobulins in the middle ear is latent due to less possibility of coming into contact with foreign antigens.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08000" y="304800"/>
            <a:ext cx="109728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Immunity</a:t>
            </a:r>
          </a:p>
        </p:txBody>
      </p:sp>
    </p:spTree>
    <p:extLst>
      <p:ext uri="{BB962C8B-B14F-4D97-AF65-F5344CB8AC3E}">
        <p14:creationId xmlns:p14="http://schemas.microsoft.com/office/powerpoint/2010/main" val="346994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Clinical classification of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AOM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AOM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in adults</a:t>
            </a:r>
            <a:endParaRPr lang="x-none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Otoantritis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x-none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AOM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in infectious diseases.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Mucosal otitis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905000"/>
            <a:ext cx="10972800" cy="4191000"/>
          </a:xfrm>
        </p:spPr>
        <p:txBody>
          <a:bodyPr/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Developmental dysfunction of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the Eustachian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tube.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Characteristics of the base of the skull and the attachment of the tensor muscles in children.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Cleft soft palate.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Different craniofacial morphology.</a:t>
            </a:r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7381"/>
            <a:ext cx="10972800" cy="185896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Anatomical and developmental characteristics of the middle ear</a:t>
            </a:r>
          </a:p>
        </p:txBody>
      </p:sp>
    </p:spTree>
    <p:extLst>
      <p:ext uri="{BB962C8B-B14F-4D97-AF65-F5344CB8AC3E}">
        <p14:creationId xmlns:p14="http://schemas.microsoft.com/office/powerpoint/2010/main" val="142757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10972800" cy="44958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800" b="1" dirty="0">
                <a:latin typeface="Times New Roman" pitchFamily="18" charset="0"/>
                <a:cs typeface="Times New Roman" pitchFamily="18" charset="0"/>
              </a:rPr>
              <a:t>Chronic </a:t>
            </a:r>
            <a:r>
              <a:rPr lang="en-US" sz="4800" b="1" dirty="0" err="1">
                <a:latin typeface="Times New Roman" pitchFamily="18" charset="0"/>
                <a:cs typeface="Times New Roman" pitchFamily="18" charset="0"/>
              </a:rPr>
              <a:t>nonsuppurative</a:t>
            </a:r>
            <a:r>
              <a:rPr lang="en-US" sz="4800" b="1" dirty="0">
                <a:latin typeface="Times New Roman" pitchFamily="18" charset="0"/>
                <a:cs typeface="Times New Roman" pitchFamily="18" charset="0"/>
              </a:rPr>
              <a:t> otitis media (</a:t>
            </a:r>
            <a:r>
              <a:rPr lang="en-US" sz="4800" b="1" dirty="0" err="1">
                <a:latin typeface="Times New Roman" pitchFamily="18" charset="0"/>
                <a:cs typeface="Times New Roman" pitchFamily="18" charset="0"/>
              </a:rPr>
              <a:t>CNSOM</a:t>
            </a:r>
            <a:r>
              <a:rPr lang="en-US" sz="4800" b="1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70740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7" name="Rectangle 3"/>
          <p:cNvSpPr>
            <a:spLocks noGrp="1" noChangeArrowheads="1"/>
          </p:cNvSpPr>
          <p:nvPr>
            <p:ph idx="1"/>
          </p:nvPr>
        </p:nvSpPr>
        <p:spPr>
          <a:xfrm>
            <a:off x="1016000" y="1371600"/>
            <a:ext cx="9956800" cy="35814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36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Secretory otitis media</a:t>
            </a:r>
          </a:p>
          <a:p>
            <a:pPr>
              <a:defRPr/>
            </a:pPr>
            <a:r>
              <a:rPr lang="en-US" sz="36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Middle ear atelectasis</a:t>
            </a:r>
          </a:p>
          <a:p>
            <a:pPr>
              <a:defRPr/>
            </a:pPr>
            <a:r>
              <a:rPr lang="en-US" sz="36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Adhesive otitis media</a:t>
            </a:r>
          </a:p>
          <a:p>
            <a:pPr>
              <a:defRPr/>
            </a:pPr>
            <a:r>
              <a:rPr lang="en-US" sz="36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Tympanosclerosis</a:t>
            </a:r>
            <a:endParaRPr lang="en-US" sz="3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29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10972800" cy="495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Secretory otitis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media is chronic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nonsuppurative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otitis .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Tympanic membrane is intact,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and the tympanic cavity and pneumatic spaces of the middle ear are filled with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secretion.</a:t>
            </a: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Secretory otitis media</a:t>
            </a:r>
          </a:p>
        </p:txBody>
      </p:sp>
    </p:spTree>
    <p:extLst>
      <p:ext uri="{BB962C8B-B14F-4D97-AF65-F5344CB8AC3E}">
        <p14:creationId xmlns:p14="http://schemas.microsoft.com/office/powerpoint/2010/main" val="1061763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219200"/>
            <a:ext cx="10972800" cy="50292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hr-HR" dirty="0" smtClean="0"/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presence of secretions in the ear does not mean that the child suffers from secretory otitis.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ONLY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IF SECRETIONS ARE TRAPPED IN THE MIDDLE EAR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FOR LONGER THAN THREE MONTHS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most common cause of hearing loss is in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preschool children.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Etiology is unknown,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with an unpredictable course.</a:t>
            </a:r>
          </a:p>
          <a:p>
            <a:pPr eaLnBrk="1" hangingPunct="1">
              <a:defRPr/>
            </a:pPr>
            <a:endParaRPr lang="en-US" b="1" dirty="0" smtClean="0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hr-HR" sz="4400" dirty="0">
                <a:latin typeface="Times New Roman" pitchFamily="18" charset="0"/>
                <a:cs typeface="Times New Roman" pitchFamily="18" charset="0"/>
              </a:rPr>
              <a:t>Secretory otitis media</a:t>
            </a:r>
            <a:endParaRPr lang="en-US" sz="4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1985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We find the first records of secretory otitis as early as 1869, when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Politzer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first described the use of aeration tubes in the treatment of this disease.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In the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1950s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, there was a sudden interest in this disease.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hr-HR" sz="4400" dirty="0">
                <a:latin typeface="Times New Roman" pitchFamily="18" charset="0"/>
                <a:cs typeface="Times New Roman" pitchFamily="18" charset="0"/>
              </a:rPr>
              <a:t>Secretory otitis media</a:t>
            </a:r>
            <a:endParaRPr lang="en-US" sz="4400" dirty="0" smtClean="0"/>
          </a:p>
        </p:txBody>
      </p:sp>
    </p:spTree>
    <p:extLst>
      <p:ext uri="{BB962C8B-B14F-4D97-AF65-F5344CB8AC3E}">
        <p14:creationId xmlns:p14="http://schemas.microsoft.com/office/powerpoint/2010/main" val="2053417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10972800" cy="51054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disease has the highest incidence in preschool age, sometimes it begins in early childhood, rarely after the age of ten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defRPr/>
            </a:pP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80% of children during the first five years of life have secretions in their ears at least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once.</a:t>
            </a: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hr-HR" sz="4400" dirty="0">
                <a:latin typeface="Times New Roman" pitchFamily="18" charset="0"/>
                <a:cs typeface="Times New Roman" pitchFamily="18" charset="0"/>
              </a:rPr>
              <a:t>Secretory otitis media</a:t>
            </a: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757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10972800" cy="4724400"/>
          </a:xfrm>
        </p:spPr>
        <p:txBody>
          <a:bodyPr/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Three basic groups of predisposing factors are most often cited: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Eustachian tube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dysfunction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Infection and irrational use of antibiotics,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Disorder of local and general immunity.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b="1" dirty="0" smtClean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hr-HR" sz="4400" dirty="0">
                <a:latin typeface="Times New Roman" pitchFamily="18" charset="0"/>
                <a:cs typeface="Times New Roman" pitchFamily="18" charset="0"/>
              </a:rPr>
              <a:t>Secretory otitis media</a:t>
            </a: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691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600200"/>
            <a:ext cx="10972800" cy="4953000"/>
          </a:xfrm>
        </p:spPr>
        <p:txBody>
          <a:bodyPr/>
          <a:lstStyle/>
          <a:p>
            <a:pPr>
              <a:buNone/>
              <a:defRPr/>
            </a:pP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Pathoanatomical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changes are classified in three stages:</a:t>
            </a: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INITIAL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STAGE 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metaplasia of the middle ear mucosa into secretory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mucosa,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C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SECRETORY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STAGE -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increase in the density of mucous glands and goblet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cells,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defRPr/>
            </a:pP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DEGENERATIVE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STAGE.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hr-HR" sz="4400" dirty="0">
                <a:latin typeface="Times New Roman" pitchFamily="18" charset="0"/>
                <a:cs typeface="Times New Roman" pitchFamily="18" charset="0"/>
              </a:rPr>
              <a:t>Secretory otitis media</a:t>
            </a: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0740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b="1" dirty="0" smtClean="0"/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disease is insidious, develops gradually, without clear symptoms.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25% of children have normal hearing,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average hearing loss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27dB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disease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can be diagnosed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very late, when the functional and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anatomical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changes are irreversible.</a:t>
            </a:r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Clinical presentation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329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AOM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etiology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It starts as a viral infection of the upper respiratory tract, and later, in case 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lack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immunity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or inadequate therapy, a bacterial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superinfection can occur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most common route of spread of infection is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rhinogenic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Usually,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AOM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ends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at the level of a viral infection and in most cases it resolves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spontaneously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Inflammation is less often caused by infection from the external environment through a perforated tympanic membrane after an injury or by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hematogenous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route during infectious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diseases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Hearing loss as a dominant symptom is usually revealed indirectly.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Parents notice that children do not respond to their calls, that they turn up the volume of the television.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lip-reading ability develops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spontaneously, so sometimes severe hearing loss is not noticed for a long time. Vocabulary as well as speech development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is impaired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In kindergarten, later in school, children achieve less success, up to a complete lag in intellectual development.</a:t>
            </a:r>
          </a:p>
          <a:p>
            <a:pPr eaLnBrk="1" hangingPunct="1">
              <a:lnSpc>
                <a:spcPct val="90000"/>
              </a:lnSpc>
              <a:defRPr/>
            </a:pP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Clinical presentation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65316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Older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children complain of "pressure" in the ears, which can sometimes take on the character of mild pain.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They also complain of noises in the ear </a:t>
            </a:r>
          </a:p>
          <a:p>
            <a:pPr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Such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children are more prone to middle ear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infections.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Clinical presentation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006282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752600"/>
            <a:ext cx="10972800" cy="47244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Anamnesis</a:t>
            </a: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Otoscopy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-  </a:t>
            </a:r>
          </a:p>
          <a:p>
            <a:pPr eaLnBrk="1" hangingPunct="1"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Retracted tympanic membrane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color is variable, from the normal pearly-grey, to red, even green, but never the bright red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as in acute inflammation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"/>
            <a:ext cx="10972800" cy="16002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Diagnosis</a:t>
            </a:r>
          </a:p>
        </p:txBody>
      </p:sp>
    </p:spTree>
    <p:extLst>
      <p:ext uri="{BB962C8B-B14F-4D97-AF65-F5344CB8AC3E}">
        <p14:creationId xmlns:p14="http://schemas.microsoft.com/office/powerpoint/2010/main" val="726810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5" descr="glueear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0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7476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4" descr="glueear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0335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4" descr="serous-otitis_08052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0800" y="0"/>
            <a:ext cx="1005840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0333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06084" y="152400"/>
            <a:ext cx="83820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11242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hr-HR" b="1" dirty="0" smtClean="0"/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Pure-tone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audiometry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should not be performed in children under three years of age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In older children, audiometry shows a conductive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hearing loss, 10-40 dB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, the average hearing loss is 27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dB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In 25% of cases, hearing is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normal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AUDIOLOGICAL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TESTING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87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Timpanometry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 thickened tympanic membrane leads to a reduction in compliance, the pressure in the middle ear is negative, so we will have a type B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tympanogram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Latn-C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Pneumatic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otoscopy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- reduced mobility of the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eardrum.</a:t>
            </a:r>
          </a:p>
          <a:p>
            <a:pPr eaLnBrk="1" hangingPunct="1"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6910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219200"/>
            <a:ext cx="10972800" cy="5334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hr-HR" dirty="0" smtClean="0"/>
              <a:t>    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Removal of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contributing factors (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rhinosinusitis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allergy, malnutrition, general state of health, poor socioeconomic conditions...),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Nasal decongestants,</a:t>
            </a:r>
          </a:p>
          <a:p>
            <a:pPr>
              <a:defRPr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Mucolytics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Corticosteroids</a:t>
            </a:r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508000" y="533400"/>
            <a:ext cx="10972800" cy="715962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CONSERVATIVE TREATMENT</a:t>
            </a:r>
          </a:p>
        </p:txBody>
      </p:sp>
    </p:spTree>
    <p:extLst>
      <p:ext uri="{BB962C8B-B14F-4D97-AF65-F5344CB8AC3E}">
        <p14:creationId xmlns:p14="http://schemas.microsoft.com/office/powerpoint/2010/main" val="103893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417253"/>
            <a:ext cx="10515600" cy="4351338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 80% of children older than one year, the disease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resolves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spontaneously within 3-4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days.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 the other 20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% of the cases,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disease progresses due to bacterial superinfection, requires intensive treatment and can cause serious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complications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el-GR" dirty="0">
                <a:latin typeface="Times New Roman" pitchFamily="18" charset="0"/>
                <a:cs typeface="Times New Roman" pitchFamily="18" charset="0"/>
              </a:rPr>
              <a:t>β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hemolytic streptococcus,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Haemophilus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infuenzae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Streptococcus pneumoniae, Moraxella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catarrhalis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143000"/>
            <a:ext cx="10972800" cy="54864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sl-SI" dirty="0" smtClean="0"/>
          </a:p>
          <a:p>
            <a:pPr>
              <a:buNone/>
              <a:defRPr/>
            </a:pP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It is based on the principles: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b="1" dirty="0" smtClean="0"/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establishment of ventilation of the middle ear,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removal of the focus of infection.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b="1" dirty="0" smtClean="0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10972800" cy="13716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SURGICAL TREATMENT</a:t>
            </a:r>
          </a:p>
        </p:txBody>
      </p:sp>
    </p:spTree>
    <p:extLst>
      <p:ext uri="{BB962C8B-B14F-4D97-AF65-F5344CB8AC3E}">
        <p14:creationId xmlns:p14="http://schemas.microsoft.com/office/powerpoint/2010/main" val="186736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  <a:defRPr/>
            </a:pPr>
            <a:r>
              <a:rPr lang="sr-Cyrl-CS" sz="32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stablishment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of ventilation of the middle ear:</a:t>
            </a:r>
            <a:endParaRPr lang="sr-Cyrl-C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Paracentesis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and insertion of ventilation tubes.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goal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ventilation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tubes is to equalize the air pressure over a longer period of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time. 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Reparative changes in the mucous membrane are encouraged under the influence of the incoming air.</a:t>
            </a:r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SURGICAL TREATMENT</a:t>
            </a:r>
          </a:p>
        </p:txBody>
      </p:sp>
    </p:spTree>
    <p:extLst>
      <p:ext uri="{BB962C8B-B14F-4D97-AF65-F5344CB8AC3E}">
        <p14:creationId xmlns:p14="http://schemas.microsoft.com/office/powerpoint/2010/main" val="1828683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  <a:defRPr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Removal 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of the focus of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infection:</a:t>
            </a:r>
          </a:p>
          <a:p>
            <a:pPr eaLnBrk="1" hangingPunct="1">
              <a:defRPr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Adenoidectomy.</a:t>
            </a:r>
            <a:endParaRPr lang="sr-Latn-C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goal of the operation is not only to remove the mechanical obstruction of the pharyngeal tube mouths, but also the focus of the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infection.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74638"/>
            <a:ext cx="10972800" cy="86836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SURGICAL TREATMENT</a:t>
            </a: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463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surgery of choice is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paracentesis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with placement of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ventilation tubes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Opening the tympanic membrane to evacuate secretions was described as early as the 17th century.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In 1869,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Politzer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was the first to place a tube in a cut on the eardrum to improve the drainage effect and make it permanent.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SURGICAL TREATMENT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847270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method was introduced into everyday practice by Armstrong in 1954. From then until today, it represents the most frequently performed surgical intervention under general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anesthesia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paracentesis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is performed in the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anteroinferior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quadrant of the eardrum and after aspiration of the secretion,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 ventilation tube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is placed in the created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opening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outer diameter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of the tubes is about 2 mm, and the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inner diameter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is 1-1.5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mm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SURGICAL TREATMENT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08127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0"/>
            <a:ext cx="9550400" cy="685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31704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cevcica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2400" y="0"/>
            <a:ext cx="9144000" cy="681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71752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4" descr="cevcic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9318" y="0"/>
            <a:ext cx="9359900" cy="680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46570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Ventilation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tubes remain in the eardrum for 2-6 months, after which the body spontaneously eliminates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them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Approximately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in 1/3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of children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tubes need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to be placed again, and in about 10% of cases this intervention is indicated more than 2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times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defRPr/>
            </a:pP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Children with aeration tubes, contrary to many opinions, do not have any restrictions for a normal life.</a:t>
            </a:r>
            <a:endParaRPr lang="en-US" sz="28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SURGICAL TREATMENT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419069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Tubes in the eardrum can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lead to the various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complications:</a:t>
            </a:r>
          </a:p>
          <a:p>
            <a:pPr eaLnBrk="1" hangingPunct="1">
              <a:defRPr/>
            </a:pPr>
            <a:endParaRPr lang="en-US" b="1" dirty="0" smtClean="0"/>
          </a:p>
          <a:p>
            <a:pPr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sclerosis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and calcification of a smaller or larger part of the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eardrum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scarring of the eardrum,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residual perforations after removal of tubes,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In rare cases, they can be the cause of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cholesteatoma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SURGICAL TREATMENT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63506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AOM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pathogenesis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Pathoanatomical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changes take place in several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stages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cclusion phase –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Occlusion of the Eustachian tube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due to edema of its mucosa due to nasopharyngeal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infection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Catarrhal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phase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middle ear ventilation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 impaired,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tympanic membrane is retracted, the light reflex is shortened or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deformed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Serous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phase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air from the middle ear is resorbed, which results in the extravasation of serous fluid in the tympanic cavity,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tympanic membrane is reddish with a pronounced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blood vessels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In the Anglo-Saxon literature, it is mentioned as a special clinical entity of a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nonsuppurative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inflammatory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chronic process of the middle ear, which is usually associated with Eustachian tube dysfunction.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It is a consequence of secretory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otitis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Symptoms are conductive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hearing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loss and tinnitus.</a:t>
            </a:r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sl-SI" sz="4900" i="1" dirty="0">
                <a:latin typeface="Times New Roman" pitchFamily="18" charset="0"/>
                <a:cs typeface="Times New Roman" pitchFamily="18" charset="0"/>
              </a:rPr>
              <a:t>Middle ear atelectasis</a:t>
            </a:r>
          </a:p>
        </p:txBody>
      </p:sp>
    </p:spTree>
    <p:extLst>
      <p:ext uri="{BB962C8B-B14F-4D97-AF65-F5344CB8AC3E}">
        <p14:creationId xmlns:p14="http://schemas.microsoft.com/office/powerpoint/2010/main" val="382949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Most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authors today agree that secretory otitis media, middle ear atelectasis, adhesive otitis media and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tympanosclerosis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are, in fact, different stages of the same pathological process. Some authors indicate that each of them can appear as a separate clinical entity.</a:t>
            </a:r>
          </a:p>
          <a:p>
            <a:pPr eaLnBrk="1" hangingPunct="1">
              <a:defRPr/>
            </a:pP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l-SI" sz="4400" i="1" dirty="0">
                <a:latin typeface="Times New Roman" pitchFamily="18" charset="0"/>
                <a:cs typeface="Times New Roman" pitchFamily="18" charset="0"/>
              </a:rPr>
              <a:t>Middle ear atelectasis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4523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main clinical characteristic of this disease is the retraction of the eardrum.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tympanic membrane is most often retracted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in total or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may show retraction of varying degrees: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to touch the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incus</a:t>
            </a:r>
            <a:r>
              <a:rPr lang="hr-HR" sz="2800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envelops the incus and malleus,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that it is in direct contact with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the</a:t>
            </a:r>
          </a:p>
          <a:p>
            <a:pPr marL="109728" indent="0">
              <a:buNone/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promontory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or is partially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fused</a:t>
            </a:r>
          </a:p>
          <a:p>
            <a:pPr marL="109728" indent="0">
              <a:buNone/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to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it.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b="1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l-SI" sz="4400" i="1" dirty="0">
                <a:latin typeface="Times New Roman" pitchFamily="18" charset="0"/>
                <a:cs typeface="Times New Roman" pitchFamily="18" charset="0"/>
              </a:rPr>
              <a:t>Middle ear atelectasis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0179" name="Picture 4" descr="atelektaya srednjeg uv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31200" y="4724400"/>
            <a:ext cx="2844800" cy="190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3382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posterosuperior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quadrant and the central part of the tympanic membrane are most often affected by retraction, while retraction in the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anterosuperior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quadrant occurs quite rarely.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Histological studies show a greater or lesser loss of the fibrous layer of the tympanic membrane.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degree of loss of this layer is correlated with the degree of retraction.</a:t>
            </a:r>
          </a:p>
          <a:p>
            <a:pPr eaLnBrk="1" hangingPunct="1">
              <a:defRPr/>
            </a:pPr>
            <a:endParaRPr lang="en-US" b="1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4900" i="1" dirty="0">
                <a:latin typeface="Times New Roman" pitchFamily="18" charset="0"/>
                <a:cs typeface="Times New Roman" pitchFamily="18" charset="0"/>
              </a:rPr>
              <a:t>Middle ear atelectasis</a:t>
            </a:r>
            <a:endParaRPr lang="en-US" dirty="0"/>
          </a:p>
        </p:txBody>
      </p:sp>
      <p:pic>
        <p:nvPicPr>
          <p:cNvPr id="51203" name="Picture 4" descr="atelektaya srednjeg uv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0" y="4572000"/>
            <a:ext cx="2641600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0180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685800"/>
            <a:ext cx="10972800" cy="54102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44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Otoscopy</a:t>
            </a:r>
            <a:r>
              <a:rPr lang="hr-HR" sz="4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hr-HR" b="1" dirty="0" smtClean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 eaLnBrk="1" hangingPunct="1">
              <a:defRPr/>
            </a:pPr>
            <a:endParaRPr lang="en-US" b="1" dirty="0" smtClean="0"/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tympanic membrane is very thin due to the lack of a fibrous layer,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scarred (due to healed perforation),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it is transparent, facilitating the observation of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structures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in the middle ear,</a:t>
            </a:r>
          </a:p>
          <a:p>
            <a:pPr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through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this transparent eardrum we can observe the necrosis of the incus and the appearance of granulation tissue.</a:t>
            </a:r>
          </a:p>
        </p:txBody>
      </p:sp>
    </p:spTree>
    <p:extLst>
      <p:ext uri="{BB962C8B-B14F-4D97-AF65-F5344CB8AC3E}">
        <p14:creationId xmlns:p14="http://schemas.microsoft.com/office/powerpoint/2010/main" val="188406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atelektaya srednjeg uv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261600" cy="688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2618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228600"/>
            <a:ext cx="10972800" cy="6324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Therapy</a:t>
            </a:r>
            <a:endParaRPr lang="sl-SI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sl-SI" sz="4400" b="1" dirty="0" smtClean="0"/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Artificial aeration of the middle ear space (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Politzer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therapy, insertion of an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ventilation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tube); removal of potential causes of tubal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dysfunction</a:t>
            </a:r>
            <a:r>
              <a:rPr lang="sl-SI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therapy of choice is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paracentesis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with placement of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ventilation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tubes.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b="1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</p:txBody>
      </p:sp>
      <p:pic>
        <p:nvPicPr>
          <p:cNvPr id="54275" name="Picture 4" descr="cevcic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42400" y="4495801"/>
            <a:ext cx="2554816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5933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Adhesive otitis is a chronic, non-specific inflammatory process of the middle ear.</a:t>
            </a:r>
          </a:p>
          <a:p>
            <a:pPr>
              <a:lnSpc>
                <a:spcPct val="90000"/>
              </a:lnSpc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It occurs as a result of chronic dysfunction of the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Eustachian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tube and exudative inflammatory processes in the middle ear, in cases with an intact eardrum.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dirty="0" smtClean="0"/>
              <a:t> </a:t>
            </a:r>
          </a:p>
        </p:txBody>
      </p:sp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sz="4400" i="1" dirty="0">
                <a:latin typeface="Times New Roman" pitchFamily="18" charset="0"/>
                <a:cs typeface="Times New Roman" pitchFamily="18" charset="0"/>
              </a:rPr>
              <a:t>Adhesive otitis media</a:t>
            </a:r>
          </a:p>
        </p:txBody>
      </p:sp>
    </p:spTree>
    <p:extLst>
      <p:ext uri="{BB962C8B-B14F-4D97-AF65-F5344CB8AC3E}">
        <p14:creationId xmlns:p14="http://schemas.microsoft.com/office/powerpoint/2010/main" val="37613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Adhesive otitis should be distinguished from other types of adhesive processes, which can occur in different conditions: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chronic otitis with perforation of the tympanic membrane,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surgical damage to the middle ear mucosa,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mucosal reaction to irritating implanted foreign material in the middle ear, etc.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i="1" dirty="0">
                <a:latin typeface="Times New Roman" pitchFamily="18" charset="0"/>
                <a:cs typeface="Times New Roman" pitchFamily="18" charset="0"/>
              </a:rPr>
              <a:t>Adhesive otitis media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00790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disease goes through three stages, and the terminal stage is the stage of mature, fibrous adhesions, loss of aeration of the mastoid process with or without bone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resorption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, most often on the long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process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of the incus.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symptoms are persistent tinnitus and a feeling of blocked ears, most often after numerous episodes of secretory otitis.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i="1" dirty="0">
                <a:latin typeface="Times New Roman" pitchFamily="18" charset="0"/>
                <a:cs typeface="Times New Roman" pitchFamily="18" charset="0"/>
              </a:rPr>
              <a:t>Adhesive otitis media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13435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x-none" b="1" dirty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x-none" b="1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Purulent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phase -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Due to the presence of fluid, the mucous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lining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the middle ear is less resistant to infections, it becomes edematous, the number of mucous cells and the secretion of mucous cells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increases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Increased secretion of mucus cells leads to blockage of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mucociliary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transport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...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circulus vitiosus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The function of the Eustachian tube is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impaired,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secretion stagnates in the middle ear, the number of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polymorphonuclear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cells increases and the secretion becomes purulent. The tympanic membrane is protruding,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becomes pale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without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visible anatomic details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light reflex</a:t>
            </a:r>
            <a:r>
              <a:rPr lang="x-none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x-none" dirty="0">
              <a:latin typeface="Times New Roman" pitchFamily="18" charset="0"/>
              <a:cs typeface="Times New Roman" pitchFamily="18" charset="0"/>
            </a:endParaRPr>
          </a:p>
          <a:p>
            <a:r>
              <a:rPr lang="x-none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x-none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x-none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Perforation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phase -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As a result of ischemia, necrosis occurs, usually in the anterior lower quadrant,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followed by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perforation of the tympanic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membrane (30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% of cases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If the local immunity of the mucosa is preserved, it does not have to reach the purulent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stage.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hr-HR" dirty="0" smtClean="0"/>
          </a:p>
          <a:p>
            <a:pPr>
              <a:defRPr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Otoscopy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we see a thinned tympanic membrane, retracted in its entirety or in certain parts.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light reflex is most often missing, and due to the lack of a fibrous layer, the anatomical details are overemphasized.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Certain adhesions can also be seen during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otoscopy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, especially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otomicroscopy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i="1" dirty="0">
                <a:latin typeface="Times New Roman" pitchFamily="18" charset="0"/>
                <a:cs typeface="Times New Roman" pitchFamily="18" charset="0"/>
              </a:rPr>
              <a:t>Adhesive otitis media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546730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atelektaza 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5600" y="457200"/>
            <a:ext cx="9144000" cy="5791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94533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audiological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testing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show a varying degree of conductive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hearing loss,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usually of a moderate degree (20-60 dB).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tympanogram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is most often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As type,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with a peak shifted towards negative values ​​from –100 to –200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kPa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defRPr/>
            </a:pPr>
            <a:endParaRPr lang="en-US" b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i="1" dirty="0">
                <a:latin typeface="Times New Roman" pitchFamily="18" charset="0"/>
                <a:cs typeface="Times New Roman" pitchFamily="18" charset="0"/>
              </a:rPr>
              <a:t>Adhesive otitis media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00845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therapy involves artificial aeration of the middle ear space with the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removal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of potential nasopharyngeal causes.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results of the treatment depend on the functional state of the Eustachian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tube.</a:t>
            </a:r>
            <a:endParaRPr lang="sr-Latn-C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Surgical therapy consists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of a tympanic cavity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exploration and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adhesiolysis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i="1" dirty="0">
                <a:latin typeface="Times New Roman" pitchFamily="18" charset="0"/>
                <a:cs typeface="Times New Roman" pitchFamily="18" charset="0"/>
              </a:rPr>
              <a:t>Adhesive otitis media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84699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676400"/>
            <a:ext cx="10972800" cy="4114800"/>
          </a:xfrm>
        </p:spPr>
        <p:txBody>
          <a:bodyPr/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 type of chronic,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nonsuppurative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otitis with the formation of collagen plaques in the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subepithelial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layer of the middle ear mucosa.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Morphologically,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tympanosclerotic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plates are characterized by the presence of hyaline material, without cellular elements and blood vessels.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b="1" dirty="0" smtClean="0"/>
          </a:p>
        </p:txBody>
      </p:sp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hr-HR" sz="4400" b="1" i="1" dirty="0" smtClean="0">
                <a:latin typeface="Times New Roman" pitchFamily="18" charset="0"/>
                <a:cs typeface="Times New Roman" pitchFamily="18" charset="0"/>
              </a:rPr>
              <a:t>TYMPANOSCLEROSIS</a:t>
            </a:r>
            <a:r>
              <a:rPr lang="hr-HR" sz="44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hr-HR" sz="4400" i="1" dirty="0" smtClean="0">
                <a:latin typeface="Times New Roman" pitchFamily="18" charset="0"/>
                <a:cs typeface="Times New Roman" pitchFamily="18" charset="0"/>
              </a:rPr>
            </a:br>
            <a:endParaRPr lang="en-US" sz="44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57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It is most often diagnosed in adults, considering that it can take several years, even tens of years, from the initial inflammatory process of the middle ear to the development of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tympanosclerosis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Secretory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otitis is a predisposing condition for the later development of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tympanosclerosis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000" i="1" dirty="0" smtClean="0">
                <a:latin typeface="Times New Roman" pitchFamily="18" charset="0"/>
                <a:cs typeface="Times New Roman" pitchFamily="18" charset="0"/>
              </a:rPr>
              <a:t>TYMPANOSCLEROSIS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75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Tympanosclerotic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plaques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are found in characteristic places, such as the area around the stapes, the oval window, under the prominence of the facial canal and the upper part of the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promontorium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Less often,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tympanosclerosis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occurs in the attic, and even less often in the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hypotympanum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, Eustachian tube, in the niche of the round window and in the mastoid process.</a:t>
            </a:r>
          </a:p>
          <a:p>
            <a:pPr eaLnBrk="1" hangingPunct="1">
              <a:defRPr/>
            </a:pPr>
            <a:endParaRPr lang="en-US" b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4000" i="1" dirty="0" smtClean="0">
                <a:latin typeface="Times New Roman" pitchFamily="18" charset="0"/>
                <a:cs typeface="Times New Roman" pitchFamily="18" charset="0"/>
              </a:rPr>
              <a:t>TYMPANOSCLEROSIS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176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endParaRPr lang="en-US" b="1" dirty="0" smtClean="0"/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main clinical feature of this disease is progressive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hearing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loss and tinnitus in both ears.</a:t>
            </a:r>
          </a:p>
          <a:p>
            <a:pPr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We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usually get information about recurrent otitis, or about repeated episodes of secretory otitis.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Some patients suffer from allergic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rhinits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hr-HR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Clinical presentation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146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Thinned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tympanic membrane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with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whitish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plaques.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tympanic membrane is most often retracted, anatomical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structures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are overemphasized, the light reflex is blurred or missing.</a:t>
            </a:r>
          </a:p>
          <a:p>
            <a:pPr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Through the thinned tympanic membrane, we can see whitish plaques on the lining of the tympanic cavity.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>
                <a:latin typeface="Times New Roman" pitchFamily="18" charset="0"/>
                <a:cs typeface="Times New Roman" pitchFamily="18" charset="0"/>
              </a:rPr>
              <a:t>Clinical presentation</a:t>
            </a:r>
            <a:endParaRPr lang="en-US" sz="4400" dirty="0"/>
          </a:p>
        </p:txBody>
      </p:sp>
      <p:pic>
        <p:nvPicPr>
          <p:cNvPr id="66563" name="Picture 4" descr="timpanoskleroy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40800" y="4648201"/>
            <a:ext cx="284480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00040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None/>
              <a:defRPr/>
            </a:pPr>
            <a:endParaRPr lang="hr-HR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Pure-tone audiometry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hr-HR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moderate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to severe conductive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hearing loss.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In progressive forms, the so-called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tympano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-labyrinth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sclerosis, there is severe </a:t>
            </a:r>
            <a:r>
              <a:rPr lang="en-US" sz="2400" b="1" dirty="0" err="1">
                <a:latin typeface="Times New Roman" pitchFamily="18" charset="0"/>
                <a:cs typeface="Times New Roman" pitchFamily="18" charset="0"/>
              </a:rPr>
              <a:t>sensorineural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component of hearing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impairment, up to complete deafness.</a:t>
            </a:r>
            <a:endParaRPr lang="sr-Cyrl-C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None/>
              <a:defRPr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Audiological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testing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09647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1045</TotalTime>
  <Words>4867</Words>
  <Application>Microsoft Office PowerPoint</Application>
  <PresentationFormat>Custom</PresentationFormat>
  <Paragraphs>395</Paragraphs>
  <Slides>103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103</vt:i4>
      </vt:variant>
    </vt:vector>
  </HeadingPairs>
  <TitlesOfParts>
    <vt:vector size="104" baseType="lpstr">
      <vt:lpstr>Office Theme</vt:lpstr>
      <vt:lpstr>1. Acute inflammation of the middle ear and complications 2. Chronic non-suppurative inflammation of the middle ear</vt:lpstr>
      <vt:lpstr>Acute inflammation of the middle ear and complications</vt:lpstr>
      <vt:lpstr>PowerPoint Presentation</vt:lpstr>
      <vt:lpstr>Acute otitis media (AOM)</vt:lpstr>
      <vt:lpstr>Clinical classification of AOM</vt:lpstr>
      <vt:lpstr>AOM etiology</vt:lpstr>
      <vt:lpstr>PowerPoint Presentation</vt:lpstr>
      <vt:lpstr>AOM pathogenesis</vt:lpstr>
      <vt:lpstr>PowerPoint Presentation</vt:lpstr>
      <vt:lpstr>PowerPoint Presentation</vt:lpstr>
      <vt:lpstr>AOM in newborns and infants</vt:lpstr>
      <vt:lpstr>PowerPoint Presentation</vt:lpstr>
      <vt:lpstr>PowerPoint Presentation</vt:lpstr>
      <vt:lpstr>Ordinary form of otoantritis</vt:lpstr>
      <vt:lpstr>General form of otoantritis</vt:lpstr>
      <vt:lpstr>PowerPoint Presentation</vt:lpstr>
      <vt:lpstr>Treatment</vt:lpstr>
      <vt:lpstr>PowerPoint Presentation</vt:lpstr>
      <vt:lpstr>AOM in preschool and schoolchildren and adults</vt:lpstr>
      <vt:lpstr>PowerPoint Presentation</vt:lpstr>
      <vt:lpstr>PowerPoint Presentation</vt:lpstr>
      <vt:lpstr>AOM in infectious diseases</vt:lpstr>
      <vt:lpstr>Mucoid otitis</vt:lpstr>
      <vt:lpstr>PowerPoint Presentation</vt:lpstr>
      <vt:lpstr>Recurrent AOM</vt:lpstr>
      <vt:lpstr>PowerPoint Presentation</vt:lpstr>
      <vt:lpstr>PowerPoint Presentation</vt:lpstr>
      <vt:lpstr>Acute mastoiditis</vt:lpstr>
      <vt:lpstr>Latent mastoiditis</vt:lpstr>
      <vt:lpstr>Manifest mastoiditis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Chronic otitis media (COM)</vt:lpstr>
      <vt:lpstr>Definition</vt:lpstr>
      <vt:lpstr>Definition</vt:lpstr>
      <vt:lpstr>Definition</vt:lpstr>
      <vt:lpstr>Clinical classification of COM</vt:lpstr>
      <vt:lpstr>Etiology</vt:lpstr>
      <vt:lpstr>Eustachian tube dysfunction </vt:lpstr>
      <vt:lpstr>Eustachian tube dysfunction </vt:lpstr>
      <vt:lpstr>Eustachian tube dysfunction </vt:lpstr>
      <vt:lpstr>Infection</vt:lpstr>
      <vt:lpstr>Infection</vt:lpstr>
      <vt:lpstr>Local immunity</vt:lpstr>
      <vt:lpstr>Local immunity</vt:lpstr>
      <vt:lpstr>Immunity</vt:lpstr>
      <vt:lpstr>Anatomical and developmental characteristics of the middle ear</vt:lpstr>
      <vt:lpstr>Chronic nonsuppurative otitis media (CNSOM)</vt:lpstr>
      <vt:lpstr>PowerPoint Presentation</vt:lpstr>
      <vt:lpstr>Secretory otitis media</vt:lpstr>
      <vt:lpstr>Secretory otitis media</vt:lpstr>
      <vt:lpstr>Secretory otitis media</vt:lpstr>
      <vt:lpstr>Secretory otitis media</vt:lpstr>
      <vt:lpstr>Secretory otitis media</vt:lpstr>
      <vt:lpstr>Secretory otitis media</vt:lpstr>
      <vt:lpstr>Clinical presentation</vt:lpstr>
      <vt:lpstr>Clinical presentation</vt:lpstr>
      <vt:lpstr>Clinical presentation</vt:lpstr>
      <vt:lpstr>Diagnosis</vt:lpstr>
      <vt:lpstr>PowerPoint Presentation</vt:lpstr>
      <vt:lpstr>PowerPoint Presentation</vt:lpstr>
      <vt:lpstr>PowerPoint Presentation</vt:lpstr>
      <vt:lpstr>PowerPoint Presentation</vt:lpstr>
      <vt:lpstr>AUDIOLOGICAL TESTING</vt:lpstr>
      <vt:lpstr>PowerPoint Presentation</vt:lpstr>
      <vt:lpstr>CONSERVATIVE TREATMENT</vt:lpstr>
      <vt:lpstr>SURGICAL TREATMENT</vt:lpstr>
      <vt:lpstr>SURGICAL TREATMENT</vt:lpstr>
      <vt:lpstr>SURGICAL TREATMENT</vt:lpstr>
      <vt:lpstr>SURGICAL TREATMENT</vt:lpstr>
      <vt:lpstr>SURGICAL TREATMENT</vt:lpstr>
      <vt:lpstr>PowerPoint Presentation</vt:lpstr>
      <vt:lpstr>PowerPoint Presentation</vt:lpstr>
      <vt:lpstr>PowerPoint Presentation</vt:lpstr>
      <vt:lpstr>SURGICAL TREATMENT</vt:lpstr>
      <vt:lpstr>SURGICAL TREATMENT</vt:lpstr>
      <vt:lpstr>Middle ear atelectasis</vt:lpstr>
      <vt:lpstr>Middle ear atelectasis</vt:lpstr>
      <vt:lpstr>Middle ear atelectasis</vt:lpstr>
      <vt:lpstr>Middle ear atelectasis</vt:lpstr>
      <vt:lpstr>PowerPoint Presentation</vt:lpstr>
      <vt:lpstr>PowerPoint Presentation</vt:lpstr>
      <vt:lpstr>PowerPoint Presentation</vt:lpstr>
      <vt:lpstr>Adhesive otitis media</vt:lpstr>
      <vt:lpstr>Adhesive otitis media</vt:lpstr>
      <vt:lpstr>Adhesive otitis media</vt:lpstr>
      <vt:lpstr>Adhesive otitis media</vt:lpstr>
      <vt:lpstr>PowerPoint Presentation</vt:lpstr>
      <vt:lpstr>Adhesive otitis media</vt:lpstr>
      <vt:lpstr>Adhesive otitis media</vt:lpstr>
      <vt:lpstr>TYMPANOSCLEROSIS </vt:lpstr>
      <vt:lpstr>TYMPANOSCLEROSIS</vt:lpstr>
      <vt:lpstr>TYMPANOSCLEROSIS</vt:lpstr>
      <vt:lpstr>Clinical presentation</vt:lpstr>
      <vt:lpstr>Clinical presentation</vt:lpstr>
      <vt:lpstr>Audiological testing</vt:lpstr>
      <vt:lpstr>Audiological testing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Запаљенски процеси ушне шкољке и спољашњег слушног ходника</dc:title>
  <dc:creator>Bjelic</dc:creator>
  <cp:lastModifiedBy>Andra Jevtovic</cp:lastModifiedBy>
  <cp:revision>68</cp:revision>
  <dcterms:created xsi:type="dcterms:W3CDTF">2021-02-15T20:01:09Z</dcterms:created>
  <dcterms:modified xsi:type="dcterms:W3CDTF">2025-02-13T09:07:46Z</dcterms:modified>
</cp:coreProperties>
</file>